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2" r:id="rId14"/>
    <p:sldId id="263" r:id="rId15"/>
  </p:sldIdLst>
  <p:sldSz cx="12192000" cy="6858000"/>
  <p:notesSz cx="6858000" cy="9144000"/>
  <p:embeddedFontLst>
    <p:embeddedFont>
      <p:font typeface="나눔고딕 ExtraBold" panose="020B0600000101010101" charset="-127"/>
      <p:bold r:id="rId16"/>
    </p:embeddedFont>
    <p:embeddedFont>
      <p:font typeface="나눔스퀘어라운드 Regular" panose="020B0600000101010101" charset="-127"/>
      <p:regular r:id="rId17"/>
    </p:embeddedFont>
    <p:embeddedFont>
      <p:font typeface="경기천년제목 Medium" panose="02020603020101020101" pitchFamily="18" charset="-127"/>
      <p:regular r:id="rId18"/>
    </p:embeddedFont>
    <p:embeddedFont>
      <p:font typeface="고도 M" panose="02000503000000020004" pitchFamily="2" charset="-127"/>
      <p:regular r:id="rId19"/>
    </p:embeddedFont>
    <p:embeddedFont>
      <p:font typeface="나눔스퀘어_ac ExtraBold" panose="020B0600000101010101" pitchFamily="50" charset="-127"/>
      <p:bold r:id="rId20"/>
    </p:embeddedFont>
    <p:embeddedFont>
      <p:font typeface="나눔스퀘어_ac Light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92F"/>
    <a:srgbClr val="3A421E"/>
    <a:srgbClr val="D4D7C6"/>
    <a:srgbClr val="C68F09"/>
    <a:srgbClr val="F5B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3"/>
    <p:restoredTop sz="94660"/>
  </p:normalViewPr>
  <p:slideViewPr>
    <p:cSldViewPr snapToGrid="0">
      <p:cViewPr varScale="1">
        <p:scale>
          <a:sx n="110" d="100"/>
          <a:sy n="110" d="100"/>
        </p:scale>
        <p:origin x="660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1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9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7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04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3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7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53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9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1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3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49BB1-42DE-408D-B6E7-963EF9B16C77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BF016-88F7-4D34-A5A4-0C2A7B64A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8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954142" y="2753148"/>
            <a:ext cx="5315042" cy="1143894"/>
            <a:chOff x="6011292" y="2753148"/>
            <a:chExt cx="5315042" cy="1143894"/>
          </a:xfrm>
        </p:grpSpPr>
        <p:grpSp>
          <p:nvGrpSpPr>
            <p:cNvPr id="8" name="그룹 7"/>
            <p:cNvGrpSpPr/>
            <p:nvPr/>
          </p:nvGrpSpPr>
          <p:grpSpPr>
            <a:xfrm>
              <a:off x="8321584" y="3430869"/>
              <a:ext cx="3004750" cy="459677"/>
              <a:chOff x="3914839" y="920128"/>
              <a:chExt cx="7893861" cy="2088792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3914839" y="1465872"/>
                <a:ext cx="7893861" cy="1543048"/>
              </a:xfrm>
              <a:prstGeom prst="rect">
                <a:avLst/>
              </a:prstGeom>
              <a:solidFill>
                <a:srgbClr val="5C69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sz="1600">
                    <a:solidFill>
                      <a:schemeClr val="bg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서울교통공사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지하철 혼잡도 분석</a:t>
                </a:r>
              </a:p>
            </p:txBody>
          </p:sp>
          <p:sp>
            <p:nvSpPr>
              <p:cNvPr id="7" name="이등변 삼각형 6"/>
              <p:cNvSpPr/>
              <p:nvPr/>
            </p:nvSpPr>
            <p:spPr>
              <a:xfrm>
                <a:off x="11006086" y="920128"/>
                <a:ext cx="702762" cy="907691"/>
              </a:xfrm>
              <a:prstGeom prst="triangle">
                <a:avLst>
                  <a:gd name="adj" fmla="val 51394"/>
                </a:avLst>
              </a:prstGeom>
              <a:solidFill>
                <a:srgbClr val="5C69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6011292" y="2753148"/>
              <a:ext cx="41889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4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빅데이터</a:t>
              </a:r>
              <a:r>
                <a:rPr lang="en-US" altLang="ko-KR" sz="4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4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17331" y="3558488"/>
              <a:ext cx="24168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endParaRPr lang="en-US" altLang="ko-KR" sz="1600">
                <a:solidFill>
                  <a:srgbClr val="C68F09"/>
                </a:solidFill>
                <a:latin typeface="a파도소리"/>
                <a:ea typeface="a파도소리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7902" y="5581650"/>
            <a:ext cx="253138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a파도소리"/>
              <a:ea typeface="a파도소리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-190500" y="-171449"/>
            <a:ext cx="12192000" cy="1161120"/>
            <a:chOff x="0" y="1"/>
            <a:chExt cx="12192000" cy="1161120"/>
          </a:xfrm>
        </p:grpSpPr>
        <p:sp>
          <p:nvSpPr>
            <p:cNvPr id="20" name="이등변 삼각형 19"/>
            <p:cNvSpPr/>
            <p:nvPr/>
          </p:nvSpPr>
          <p:spPr>
            <a:xfrm rot="11033197">
              <a:off x="4047895" y="49941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10953361">
              <a:off x="4759095" y="53751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rot="10800000">
              <a:off x="5476873" y="55392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646782">
              <a:off x="6181501" y="55410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557080">
              <a:off x="6898610" y="521685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473451">
              <a:off x="7604479" y="46766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0480483">
              <a:off x="8320698" y="404306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28" name="이등변 삼각형 27"/>
            <p:cNvSpPr/>
            <p:nvPr/>
          </p:nvSpPr>
          <p:spPr>
            <a:xfrm rot="10423793">
              <a:off x="9033751" y="338338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rot="11285967">
              <a:off x="1248017" y="22212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1206131">
              <a:off x="1954497" y="31237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11130281">
              <a:off x="2655865" y="38219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1066708">
              <a:off x="3349679" y="45566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 rot="20740992">
              <a:off x="9723470" y="177005"/>
              <a:ext cx="1410623" cy="697263"/>
              <a:chOff x="9658004" y="371243"/>
              <a:chExt cx="1410623" cy="697263"/>
            </a:xfrm>
          </p:grpSpPr>
          <p:sp>
            <p:nvSpPr>
              <p:cNvPr id="35" name="이등변 삼각형 34"/>
              <p:cNvSpPr/>
              <p:nvPr/>
            </p:nvSpPr>
            <p:spPr>
              <a:xfrm rot="11285967">
                <a:off x="9658004" y="371243"/>
                <a:ext cx="704143" cy="607020"/>
              </a:xfrm>
              <a:prstGeom prst="triangle">
                <a:avLst>
                  <a:gd name="adj" fmla="val 50000"/>
                </a:avLst>
              </a:prstGeom>
              <a:solidFill>
                <a:srgbClr val="9184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srgbClr val="91841E"/>
                  </a:solidFill>
                </a:endParaRPr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11206131">
                <a:off x="10364484" y="461486"/>
                <a:ext cx="704143" cy="607020"/>
              </a:xfrm>
              <a:prstGeom prst="triangle">
                <a:avLst>
                  <a:gd name="adj" fmla="val 50000"/>
                </a:avLst>
              </a:prstGeom>
              <a:solidFill>
                <a:srgbClr val="C68F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srgbClr val="91841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0" y="1"/>
              <a:ext cx="12192000" cy="552450"/>
            </a:xfrm>
            <a:custGeom>
              <a:avLst/>
              <a:gdLst>
                <a:gd name="connsiteX0" fmla="*/ 0 w 11658600"/>
                <a:gd name="connsiteY0" fmla="*/ 0 h 1809755"/>
                <a:gd name="connsiteX1" fmla="*/ 5810250 w 11658600"/>
                <a:gd name="connsiteY1" fmla="*/ 1809750 h 1809755"/>
                <a:gd name="connsiteX2" fmla="*/ 11658600 w 11658600"/>
                <a:gd name="connsiteY2" fmla="*/ 19050 h 180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8600" h="1809755">
                  <a:moveTo>
                    <a:pt x="0" y="0"/>
                  </a:moveTo>
                  <a:cubicBezTo>
                    <a:pt x="1933575" y="903287"/>
                    <a:pt x="3867150" y="1806575"/>
                    <a:pt x="5810250" y="1809750"/>
                  </a:cubicBezTo>
                  <a:cubicBezTo>
                    <a:pt x="7753350" y="1812925"/>
                    <a:pt x="10645775" y="336550"/>
                    <a:pt x="11658600" y="1905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264434" y="4041211"/>
            <a:ext cx="2663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201944047.정경훈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0">
              <a:defRPr lang="ko-KR" altLang="en-US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80" y="247650"/>
            <a:ext cx="802359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2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958" y="743766"/>
            <a:ext cx="214161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과정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30B5DA9E-66C2-CB1F-6CF4-C3FFED07B104}"/>
              </a:ext>
            </a:extLst>
          </p:cNvPr>
          <p:cNvSpPr/>
          <p:nvPr/>
        </p:nvSpPr>
        <p:spPr>
          <a:xfrm>
            <a:off x="787179" y="1783000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(4)</a:t>
            </a: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BF2BF3F7-36DC-7964-6EF7-9180326050DF}"/>
              </a:ext>
            </a:extLst>
          </p:cNvPr>
          <p:cNvSpPr/>
          <p:nvPr/>
        </p:nvSpPr>
        <p:spPr>
          <a:xfrm>
            <a:off x="787179" y="4051966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(4)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5A433F45-9634-03D0-63CD-353DC3DAD025}"/>
              </a:ext>
            </a:extLst>
          </p:cNvPr>
          <p:cNvSpPr/>
          <p:nvPr/>
        </p:nvSpPr>
        <p:spPr>
          <a:xfrm>
            <a:off x="801190" y="2453441"/>
            <a:ext cx="3363562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호선 별 하차 이용객 수를 막대그래프로 생성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30)</a:t>
            </a: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C434DEF3-FE67-4A4E-6E5A-BAAB0AE307E9}"/>
              </a:ext>
            </a:extLst>
          </p:cNvPr>
          <p:cNvSpPr/>
          <p:nvPr/>
        </p:nvSpPr>
        <p:spPr>
          <a:xfrm>
            <a:off x="801190" y="4980050"/>
            <a:ext cx="3248296" cy="665222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호선 별 하차 이용객 수를 막대그래프로 생성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9E3278-2977-7AF0-17F7-B3246A8F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39" y="1342462"/>
            <a:ext cx="3102365" cy="20865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5B5CC8-AA00-C076-3A30-50A66C806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98" y="1352462"/>
            <a:ext cx="4320190" cy="206567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9BE11F-57B6-9B2B-A325-4103A1CE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752" y="3619325"/>
            <a:ext cx="3149852" cy="20259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E1FA91-5AAF-D20F-5F9A-352B4175F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598" y="3619325"/>
            <a:ext cx="4320190" cy="20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03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80" y="247650"/>
            <a:ext cx="802359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2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958" y="743766"/>
            <a:ext cx="214161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과정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30B5DA9E-66C2-CB1F-6CF4-C3FFED07B104}"/>
              </a:ext>
            </a:extLst>
          </p:cNvPr>
          <p:cNvSpPr/>
          <p:nvPr/>
        </p:nvSpPr>
        <p:spPr>
          <a:xfrm>
            <a:off x="787179" y="1783000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(5)</a:t>
            </a: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BF2BF3F7-36DC-7964-6EF7-9180326050DF}"/>
              </a:ext>
            </a:extLst>
          </p:cNvPr>
          <p:cNvSpPr/>
          <p:nvPr/>
        </p:nvSpPr>
        <p:spPr>
          <a:xfrm>
            <a:off x="787179" y="4051966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(5)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5A433F45-9634-03D0-63CD-353DC3DAD025}"/>
              </a:ext>
            </a:extLst>
          </p:cNvPr>
          <p:cNvSpPr/>
          <p:nvPr/>
        </p:nvSpPr>
        <p:spPr>
          <a:xfrm>
            <a:off x="801190" y="2453441"/>
            <a:ext cx="3363562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역 별 승차 이용객 수를 막대그래프로 생성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30)</a:t>
            </a: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C434DEF3-FE67-4A4E-6E5A-BAAB0AE307E9}"/>
              </a:ext>
            </a:extLst>
          </p:cNvPr>
          <p:cNvSpPr/>
          <p:nvPr/>
        </p:nvSpPr>
        <p:spPr>
          <a:xfrm>
            <a:off x="801190" y="4980050"/>
            <a:ext cx="3248296" cy="665222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역 별 승차 이용객 수를 막대그래프로 생성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27B5BC-8767-9CCE-FA3B-C81D410D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757" y="1439340"/>
            <a:ext cx="4077690" cy="19787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B02E4A-D1CC-F677-1105-0E350E1E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30" y="1439340"/>
            <a:ext cx="3091312" cy="19896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8C1F31-189B-D27A-93D8-7797BBB17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631" y="3899934"/>
            <a:ext cx="3091312" cy="17242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BC0F68-B028-C575-C589-0B759AA9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756" y="3899934"/>
            <a:ext cx="407768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3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80" y="247650"/>
            <a:ext cx="802359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2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958" y="743766"/>
            <a:ext cx="214161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과정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30B5DA9E-66C2-CB1F-6CF4-C3FFED07B104}"/>
              </a:ext>
            </a:extLst>
          </p:cNvPr>
          <p:cNvSpPr/>
          <p:nvPr/>
        </p:nvSpPr>
        <p:spPr>
          <a:xfrm>
            <a:off x="787179" y="1783000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(6)</a:t>
            </a: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BF2BF3F7-36DC-7964-6EF7-9180326050DF}"/>
              </a:ext>
            </a:extLst>
          </p:cNvPr>
          <p:cNvSpPr/>
          <p:nvPr/>
        </p:nvSpPr>
        <p:spPr>
          <a:xfrm>
            <a:off x="787179" y="4051966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(6)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5A433F45-9634-03D0-63CD-353DC3DAD025}"/>
              </a:ext>
            </a:extLst>
          </p:cNvPr>
          <p:cNvSpPr/>
          <p:nvPr/>
        </p:nvSpPr>
        <p:spPr>
          <a:xfrm>
            <a:off x="801190" y="2453441"/>
            <a:ext cx="3363562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역 별 하차 이용객 수를 막대그래프로 생성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30)</a:t>
            </a: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C434DEF3-FE67-4A4E-6E5A-BAAB0AE307E9}"/>
              </a:ext>
            </a:extLst>
          </p:cNvPr>
          <p:cNvSpPr/>
          <p:nvPr/>
        </p:nvSpPr>
        <p:spPr>
          <a:xfrm>
            <a:off x="801190" y="4980050"/>
            <a:ext cx="3248296" cy="665222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역 별 하차 이용객 수를 막대그래프로 생성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7BFFB3-384C-3A9F-5349-4DBBA447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706" y="1439340"/>
            <a:ext cx="3271901" cy="19896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907736-6399-649A-2194-B81BB050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06" y="3899934"/>
            <a:ext cx="3271901" cy="17453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CD4211-1B1F-CECA-5C6A-2506CA9EE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819" y="1439341"/>
            <a:ext cx="4113462" cy="19896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DDD863-A537-59F2-CA71-78FE38CDA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819" y="3899934"/>
            <a:ext cx="4113462" cy="17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11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79" y="247650"/>
            <a:ext cx="756938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 dirty="0">
                <a:solidFill>
                  <a:srgbClr val="C68F09"/>
                </a:solidFill>
                <a:latin typeface="a파도소리"/>
                <a:ea typeface="a파도소리"/>
              </a:rPr>
              <a:t>3</a:t>
            </a:r>
            <a:endParaRPr lang="ko-KR" altLang="en-US" sz="8800" dirty="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8648" y="2007942"/>
            <a:ext cx="6442083" cy="2494389"/>
          </a:xfrm>
          <a:prstGeom prst="roundRect">
            <a:avLst>
              <a:gd name="adj" fmla="val 12933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주요 결과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결과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호선이 가장 높은 평균 혼잡도를 보였다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강남역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500" spc="5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잠실역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홍대입구에서 승 하차 둘 다 높은 혼잡도를 보였다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 lang="ko-KR" altLang="en-US"/>
            </a:pPr>
            <a:endParaRPr lang="en-US" altLang="ko-KR" sz="15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정책 제안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지하철 이용객 분산을 위해 추가적인 차량 배차 및 환승 시스템의 강화가 필요하다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지역별 도시 계획을 고려한 새로운 교통 인프라의 도입이 혼잡을 완화할 수 있는 방안으로 제시된다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 lang="ko-KR" altLang="en-US"/>
            </a:pPr>
            <a:endParaRPr lang="ko-KR" altLang="en-US" sz="1500" b="0" i="0" kern="12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3337" y="807739"/>
            <a:ext cx="809517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EA1F26-2E94-24AD-FA2A-46728271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697" y="2072640"/>
            <a:ext cx="3928614" cy="24296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59481" y="1666915"/>
            <a:ext cx="3583307" cy="3583307"/>
            <a:chOff x="3935631" y="1781215"/>
            <a:chExt cx="3583307" cy="3583307"/>
          </a:xfrm>
        </p:grpSpPr>
        <p:sp>
          <p:nvSpPr>
            <p:cNvPr id="8" name="타원 7"/>
            <p:cNvSpPr/>
            <p:nvPr/>
          </p:nvSpPr>
          <p:spPr>
            <a:xfrm>
              <a:off x="3935631" y="1781215"/>
              <a:ext cx="3583307" cy="3583307"/>
            </a:xfrm>
            <a:prstGeom prst="ellipse">
              <a:avLst/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547235" y="3181992"/>
              <a:ext cx="2345055" cy="864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lnSpc>
                  <a:spcPct val="160000"/>
                </a:lnSpc>
                <a:defRPr lang="ko-KR" altLang="en-US"/>
              </a:pPr>
              <a:r>
                <a:rPr lang="en-US" altLang="ko-KR" sz="3200" kern="0" dirty="0">
                  <a:solidFill>
                    <a:schemeClr val="bg1"/>
                  </a:solidFill>
                  <a:latin typeface="한컴 백제 M"/>
                  <a:ea typeface="한컴 백제 M"/>
                </a:rPr>
                <a:t>Thank you</a:t>
              </a:r>
              <a:endParaRPr lang="ko-KR" altLang="en-US" sz="3200" kern="0" spc="5" dirty="0">
                <a:solidFill>
                  <a:schemeClr val="bg1"/>
                </a:solidFill>
                <a:latin typeface="한컴 백제 M"/>
                <a:ea typeface="한컴 백제 M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 rot="1982501">
            <a:off x="5985469" y="2145575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77450" y="878888"/>
            <a:ext cx="106631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37300B-08CC-723B-5107-5B884227980C}"/>
              </a:ext>
            </a:extLst>
          </p:cNvPr>
          <p:cNvGrpSpPr/>
          <p:nvPr/>
        </p:nvGrpSpPr>
        <p:grpSpPr>
          <a:xfrm>
            <a:off x="1642264" y="1215210"/>
            <a:ext cx="1864102" cy="1200329"/>
            <a:chOff x="1642264" y="1215210"/>
            <a:chExt cx="1864102" cy="1200329"/>
          </a:xfrm>
        </p:grpSpPr>
        <p:sp>
          <p:nvSpPr>
            <p:cNvPr id="9" name="이등변 삼각형 8"/>
            <p:cNvSpPr/>
            <p:nvPr/>
          </p:nvSpPr>
          <p:spPr>
            <a:xfrm rot="5294972">
              <a:off x="2012173" y="1959243"/>
              <a:ext cx="426086" cy="367315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72722" y="1908155"/>
              <a:ext cx="113364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주제 설명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42264" y="1215210"/>
              <a:ext cx="756938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132508-D497-8BBE-075D-FD1414BEF04F}"/>
              </a:ext>
            </a:extLst>
          </p:cNvPr>
          <p:cNvGrpSpPr/>
          <p:nvPr/>
        </p:nvGrpSpPr>
        <p:grpSpPr>
          <a:xfrm>
            <a:off x="1956136" y="2285225"/>
            <a:ext cx="2557080" cy="1200329"/>
            <a:chOff x="1956136" y="2285225"/>
            <a:chExt cx="2557080" cy="1200329"/>
          </a:xfrm>
        </p:grpSpPr>
        <p:sp>
          <p:nvSpPr>
            <p:cNvPr id="8" name="이등변 삼각형 7"/>
            <p:cNvSpPr/>
            <p:nvPr/>
          </p:nvSpPr>
          <p:spPr>
            <a:xfrm rot="5358545">
              <a:off x="2465573" y="2982823"/>
              <a:ext cx="426086" cy="367315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37144" y="2943641"/>
              <a:ext cx="157607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과정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56136" y="2285225"/>
              <a:ext cx="756938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765F35C-3873-E3F8-BDE4-10696B8013FA}"/>
              </a:ext>
            </a:extLst>
          </p:cNvPr>
          <p:cNvGrpSpPr/>
          <p:nvPr/>
        </p:nvGrpSpPr>
        <p:grpSpPr>
          <a:xfrm>
            <a:off x="2498871" y="3402707"/>
            <a:ext cx="1602389" cy="1200329"/>
            <a:chOff x="2498871" y="3402707"/>
            <a:chExt cx="1602389" cy="1200329"/>
          </a:xfrm>
        </p:grpSpPr>
        <p:sp>
          <p:nvSpPr>
            <p:cNvPr id="7" name="이등변 삼각형 6"/>
            <p:cNvSpPr/>
            <p:nvPr/>
          </p:nvSpPr>
          <p:spPr>
            <a:xfrm rot="5434395">
              <a:off x="2989336" y="4042054"/>
              <a:ext cx="426086" cy="367315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61341" y="3983822"/>
              <a:ext cx="63991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결론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98871" y="3402707"/>
              <a:ext cx="710451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endPara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806846" y="4434141"/>
            <a:ext cx="2301110" cy="3328581"/>
            <a:chOff x="6967809" y="2851179"/>
            <a:chExt cx="2301110" cy="3328581"/>
          </a:xfrm>
        </p:grpSpPr>
        <p:sp>
          <p:nvSpPr>
            <p:cNvPr id="15" name="TextBox 14"/>
            <p:cNvSpPr txBox="1"/>
            <p:nvPr/>
          </p:nvSpPr>
          <p:spPr>
            <a:xfrm>
              <a:off x="7955668" y="3508493"/>
              <a:ext cx="18473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78893" y="4551664"/>
              <a:ext cx="18473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084188" y="5594834"/>
              <a:ext cx="18473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67809" y="2851179"/>
              <a:ext cx="184731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endPara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91882" y="3950361"/>
              <a:ext cx="184731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endParaRPr lang="en-US" altLang="ko-KR" sz="7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83964" y="4979431"/>
              <a:ext cx="184731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endParaRPr lang="en-US" altLang="ko-KR" sz="7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0077450" y="1643924"/>
            <a:ext cx="211455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7780" y="247650"/>
            <a:ext cx="802360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1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9969" y="792096"/>
            <a:ext cx="2672131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 설명</a:t>
            </a:r>
          </a:p>
        </p:txBody>
      </p:sp>
      <p:grpSp>
        <p:nvGrpSpPr>
          <p:cNvPr id="13" name="그룹 1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9" name="이등변 삼각형 8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649969" y="1847225"/>
            <a:ext cx="7486749" cy="3742574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목표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: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서울교통공사 지하철 혼잡도를 파악하여 나타내는 것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</a:p>
          <a:p>
            <a:pPr>
              <a:defRPr lang="ko-KR" altLang="en-US"/>
            </a:pP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defRPr lang="ko-KR" altLang="en-US"/>
            </a:pP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할 내용 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승하차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이용객 수 분석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호선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 별 이용객 수 분석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defRPr lang="ko-KR" altLang="en-US"/>
            </a:pP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defRPr lang="ko-KR" altLang="en-US"/>
            </a:pP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방법 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공공데이터 포털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defRPr lang="ko-KR" altLang="en-US"/>
            </a:pP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defRPr lang="ko-KR" altLang="en-US"/>
            </a:pP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범위 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정제 및 가공 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분석 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defRPr lang="ko-KR" altLang="en-US"/>
            </a:pP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defRPr lang="ko-KR" altLang="en-US"/>
            </a:pPr>
            <a:endParaRPr lang="en-US" altLang="ko-KR" sz="500" dirty="0">
              <a:solidFill>
                <a:schemeClr val="tx1"/>
              </a:solidFill>
              <a:latin typeface="한컴 백제 M"/>
              <a:ea typeface="한컴 백제 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6890" y="5551805"/>
            <a:ext cx="276250" cy="447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2400">
              <a:latin typeface="a가시고기L"/>
              <a:ea typeface="a가시고기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88392" y="5551803"/>
            <a:ext cx="275623" cy="4470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2400">
              <a:latin typeface="a가시고기L"/>
              <a:ea typeface="a가시고기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90269-7899-C10B-45E9-CA5DA39A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276" y="1931472"/>
            <a:ext cx="3203975" cy="362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80" y="247650"/>
            <a:ext cx="802359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2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958" y="743766"/>
            <a:ext cx="214161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과정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30B5DA9E-66C2-CB1F-6CF4-C3FFED07B104}"/>
              </a:ext>
            </a:extLst>
          </p:cNvPr>
          <p:cNvSpPr/>
          <p:nvPr/>
        </p:nvSpPr>
        <p:spPr>
          <a:xfrm>
            <a:off x="787179" y="1783000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수집 및 다운로드</a:t>
            </a:r>
            <a:endParaRPr lang="en-US" altLang="ko-KR" sz="15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51F309-C1DA-81E6-C1C5-1B16EEF3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9" y="2997877"/>
            <a:ext cx="4481508" cy="3463884"/>
          </a:xfrm>
          <a:prstGeom prst="rect">
            <a:avLst/>
          </a:prstGeom>
        </p:spPr>
      </p:pic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BF2BF3F7-36DC-7964-6EF7-9180326050DF}"/>
              </a:ext>
            </a:extLst>
          </p:cNvPr>
          <p:cNvSpPr/>
          <p:nvPr/>
        </p:nvSpPr>
        <p:spPr>
          <a:xfrm>
            <a:off x="5355074" y="1782999"/>
            <a:ext cx="2543601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로드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정제 및 가공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0ED5405-96E3-1A5E-C3B1-74E9E32C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679" y="2997877"/>
            <a:ext cx="5744844" cy="3387340"/>
          </a:xfrm>
          <a:prstGeom prst="rect">
            <a:avLst/>
          </a:prstGeom>
        </p:spPr>
      </p:pic>
      <p:sp>
        <p:nvSpPr>
          <p:cNvPr id="21" name="모서리가 둥근 직사각형 11">
            <a:extLst>
              <a:ext uri="{FF2B5EF4-FFF2-40B4-BE49-F238E27FC236}">
                <a16:creationId xmlns:a16="http://schemas.microsoft.com/office/drawing/2014/main" id="{59308763-21BD-A815-080B-042CB6CF65A2}"/>
              </a:ext>
            </a:extLst>
          </p:cNvPr>
          <p:cNvSpPr/>
          <p:nvPr/>
        </p:nvSpPr>
        <p:spPr>
          <a:xfrm>
            <a:off x="8103375" y="1782999"/>
            <a:ext cx="2543601" cy="1045028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지하철역 공백 제거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승 하차 구분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승 하차 칼럼 명 재정의 후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info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합침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algn="l" defTabSz="914400" eaLnBrk="1" latinLnBrk="1" hangingPunct="1">
              <a:defRPr lang="ko-KR" altLang="en-US"/>
            </a:pP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80" y="247650"/>
            <a:ext cx="802359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2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958" y="743766"/>
            <a:ext cx="214161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과정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30B5DA9E-66C2-CB1F-6CF4-C3FFED07B104}"/>
              </a:ext>
            </a:extLst>
          </p:cNvPr>
          <p:cNvSpPr/>
          <p:nvPr/>
        </p:nvSpPr>
        <p:spPr>
          <a:xfrm>
            <a:off x="787179" y="1783000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정제 및 가공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</a:t>
            </a: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BF2BF3F7-36DC-7964-6EF7-9180326050DF}"/>
              </a:ext>
            </a:extLst>
          </p:cNvPr>
          <p:cNvSpPr/>
          <p:nvPr/>
        </p:nvSpPr>
        <p:spPr>
          <a:xfrm>
            <a:off x="5481099" y="1782999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정제 및 가공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785873-61BD-EA65-BCF5-3B9FC6C6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" y="3429000"/>
            <a:ext cx="3550411" cy="3181350"/>
          </a:xfrm>
          <a:prstGeom prst="rect">
            <a:avLst/>
          </a:prstGeom>
        </p:spPr>
      </p:pic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5A433F45-9634-03D0-63CD-353DC3DAD025}"/>
              </a:ext>
            </a:extLst>
          </p:cNvPr>
          <p:cNvSpPr/>
          <p:nvPr/>
        </p:nvSpPr>
        <p:spPr>
          <a:xfrm>
            <a:off x="795888" y="2527450"/>
            <a:ext cx="2417576" cy="695575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승 하차 데이터에 합계 칼럼 추가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정보로만 데이터 프레임 구성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 평균으로 일일 이용객 합계 만들기 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CA8E00-4539-41EA-D06A-48D4FEC54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093" y="3529936"/>
            <a:ext cx="3497609" cy="3001643"/>
          </a:xfrm>
          <a:prstGeom prst="rect">
            <a:avLst/>
          </a:prstGeom>
        </p:spPr>
      </p:pic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C434DEF3-FE67-4A4E-6E5A-BAAB0AE307E9}"/>
              </a:ext>
            </a:extLst>
          </p:cNvPr>
          <p:cNvSpPr/>
          <p:nvPr/>
        </p:nvSpPr>
        <p:spPr>
          <a:xfrm>
            <a:off x="5481097" y="2464526"/>
            <a:ext cx="3436479" cy="964474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데이터프레임 보기 좋게 하기 위해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index 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재정렬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합계 칼럼을 이용객수로 바꿈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좋게 하기 위해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승 하차 평균값으로 하루 평균 이용객의 수를 알아봄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데이터프레임 이용객수로 정렬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좋게 하기 위해서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index 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재정렬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427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80" y="247650"/>
            <a:ext cx="802359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2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958" y="743766"/>
            <a:ext cx="214161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과정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30B5DA9E-66C2-CB1F-6CF4-C3FFED07B104}"/>
              </a:ext>
            </a:extLst>
          </p:cNvPr>
          <p:cNvSpPr/>
          <p:nvPr/>
        </p:nvSpPr>
        <p:spPr>
          <a:xfrm>
            <a:off x="787179" y="1783000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정제 및 가공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</a:t>
            </a: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BF2BF3F7-36DC-7964-6EF7-9180326050DF}"/>
              </a:ext>
            </a:extLst>
          </p:cNvPr>
          <p:cNvSpPr/>
          <p:nvPr/>
        </p:nvSpPr>
        <p:spPr>
          <a:xfrm>
            <a:off x="5481099" y="1782999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정제 및 가공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5A433F45-9634-03D0-63CD-353DC3DAD025}"/>
              </a:ext>
            </a:extLst>
          </p:cNvPr>
          <p:cNvSpPr/>
          <p:nvPr/>
        </p:nvSpPr>
        <p:spPr>
          <a:xfrm>
            <a:off x="795887" y="2527450"/>
            <a:ext cx="3035883" cy="794950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경도 데이터 로드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알아보기 쉽게 </a:t>
            </a:r>
            <a:r>
              <a:rPr lang="ko-KR" altLang="en-US" sz="1000" spc="5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칼럼명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역명의 공백 제거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1~9</a:t>
            </a:r>
            <a:r>
              <a:rPr lang="ko-KR" altLang="en-US" sz="1000" spc="5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호선까지만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분석하기 위해 승 하차별로 분리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C434DEF3-FE67-4A4E-6E5A-BAAB0AE307E9}"/>
              </a:ext>
            </a:extLst>
          </p:cNvPr>
          <p:cNvSpPr/>
          <p:nvPr/>
        </p:nvSpPr>
        <p:spPr>
          <a:xfrm>
            <a:off x="5481097" y="2464526"/>
            <a:ext cx="3436479" cy="665222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경도 데이터를 합침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 algn="l" defTabSz="914400" eaLnBrk="1" latinLnBrk="1" hangingPunct="1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데이터 추출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629082-13D0-BAD5-B26E-3C575BED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46" y="3535600"/>
            <a:ext cx="3891130" cy="32612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1E48AA-5496-788A-877A-FB1A4037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92" y="3498588"/>
            <a:ext cx="3389883" cy="32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7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80" y="247650"/>
            <a:ext cx="802359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2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958" y="743766"/>
            <a:ext cx="214161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과정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30B5DA9E-66C2-CB1F-6CF4-C3FFED07B104}"/>
              </a:ext>
            </a:extLst>
          </p:cNvPr>
          <p:cNvSpPr/>
          <p:nvPr/>
        </p:nvSpPr>
        <p:spPr>
          <a:xfrm>
            <a:off x="787179" y="1783000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</a:t>
            </a: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BF2BF3F7-36DC-7964-6EF7-9180326050DF}"/>
              </a:ext>
            </a:extLst>
          </p:cNvPr>
          <p:cNvSpPr/>
          <p:nvPr/>
        </p:nvSpPr>
        <p:spPr>
          <a:xfrm>
            <a:off x="787179" y="4051966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5A433F45-9634-03D0-63CD-353DC3DAD025}"/>
              </a:ext>
            </a:extLst>
          </p:cNvPr>
          <p:cNvSpPr/>
          <p:nvPr/>
        </p:nvSpPr>
        <p:spPr>
          <a:xfrm>
            <a:off x="801190" y="2453441"/>
            <a:ext cx="3183930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Folium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새로운 지도 객체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(map1)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생성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C434DEF3-FE67-4A4E-6E5A-BAAB0AE307E9}"/>
              </a:ext>
            </a:extLst>
          </p:cNvPr>
          <p:cNvSpPr/>
          <p:nvPr/>
        </p:nvSpPr>
        <p:spPr>
          <a:xfrm>
            <a:off x="801190" y="4980050"/>
            <a:ext cx="3183929" cy="665222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Folium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새로운 지도 객체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(map2)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생성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930144-137A-D598-8839-A62AC659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19" y="1129950"/>
            <a:ext cx="4220302" cy="20087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8F2C74-BC57-CB49-E1DD-70929449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69" y="1129951"/>
            <a:ext cx="2798857" cy="19890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E3A46D-BD26-A422-258A-A32E99A8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69" y="3425637"/>
            <a:ext cx="2798857" cy="22196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67F90A3-5273-B85B-BC38-679A445AE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19" y="3334130"/>
            <a:ext cx="4220302" cy="23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47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80" y="247650"/>
            <a:ext cx="802359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2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958" y="743766"/>
            <a:ext cx="214161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과정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30B5DA9E-66C2-CB1F-6CF4-C3FFED07B104}"/>
              </a:ext>
            </a:extLst>
          </p:cNvPr>
          <p:cNvSpPr/>
          <p:nvPr/>
        </p:nvSpPr>
        <p:spPr>
          <a:xfrm>
            <a:off x="787179" y="1783000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</a:t>
            </a: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BF2BF3F7-36DC-7964-6EF7-9180326050DF}"/>
              </a:ext>
            </a:extLst>
          </p:cNvPr>
          <p:cNvSpPr/>
          <p:nvPr/>
        </p:nvSpPr>
        <p:spPr>
          <a:xfrm>
            <a:off x="787179" y="4051966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5A433F45-9634-03D0-63CD-353DC3DAD025}"/>
              </a:ext>
            </a:extLst>
          </p:cNvPr>
          <p:cNvSpPr/>
          <p:nvPr/>
        </p:nvSpPr>
        <p:spPr>
          <a:xfrm>
            <a:off x="801190" y="2453441"/>
            <a:ext cx="3183930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Folium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새로운 지도 객체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(map3)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생성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C434DEF3-FE67-4A4E-6E5A-BAAB0AE307E9}"/>
              </a:ext>
            </a:extLst>
          </p:cNvPr>
          <p:cNvSpPr/>
          <p:nvPr/>
        </p:nvSpPr>
        <p:spPr>
          <a:xfrm>
            <a:off x="801190" y="4980050"/>
            <a:ext cx="3183929" cy="665222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Folium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새로운 지도 객체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(map4)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생성</a:t>
            </a:r>
            <a:endParaRPr lang="en-US" altLang="ko-KR" sz="1000" spc="5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4C941A-C7A2-6468-2109-F12DE59B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38" y="853925"/>
            <a:ext cx="2926071" cy="24387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613B2A-CB61-0458-73AD-C3B00995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98" y="853925"/>
            <a:ext cx="4131552" cy="24387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108E552-C295-D891-B5F7-25BE68C91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38" y="3429000"/>
            <a:ext cx="2926071" cy="22958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377F9B-3E3F-06AD-066B-FA221B0E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99" y="3500731"/>
            <a:ext cx="4131552" cy="22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982501">
            <a:off x="10573844" y="407227"/>
            <a:ext cx="1697827" cy="508630"/>
            <a:chOff x="1057517" y="50677"/>
            <a:chExt cx="2805805" cy="840555"/>
          </a:xfrm>
        </p:grpSpPr>
        <p:sp>
          <p:nvSpPr>
            <p:cNvPr id="4" name="이등변 삼각형 3"/>
            <p:cNvSpPr/>
            <p:nvPr/>
          </p:nvSpPr>
          <p:spPr>
            <a:xfrm rot="11285967">
              <a:off x="1057517" y="50677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918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1206131">
              <a:off x="1763997" y="140920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C6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1130281">
              <a:off x="2465365" y="223441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5C6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1066708">
              <a:off x="3159179" y="284212"/>
              <a:ext cx="704143" cy="607020"/>
            </a:xfrm>
            <a:prstGeom prst="triangle">
              <a:avLst>
                <a:gd name="adj" fmla="val 50000"/>
              </a:avLst>
            </a:prstGeom>
            <a:solidFill>
              <a:srgbClr val="01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91841E"/>
                </a:solidFill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-558520" y="94625"/>
            <a:ext cx="1752600" cy="1752600"/>
          </a:xfrm>
          <a:prstGeom prst="ellipse">
            <a:avLst/>
          </a:prstGeom>
          <a:solidFill>
            <a:srgbClr val="5C6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780" y="247650"/>
            <a:ext cx="802359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800">
                <a:solidFill>
                  <a:srgbClr val="C68F09"/>
                </a:solidFill>
                <a:latin typeface="a파도소리"/>
                <a:ea typeface="a파도소리"/>
              </a:rPr>
              <a:t>2</a:t>
            </a:r>
            <a:endParaRPr lang="ko-KR" altLang="en-US" sz="8800">
              <a:solidFill>
                <a:srgbClr val="C68F09"/>
              </a:solidFill>
              <a:latin typeface="a파도소리"/>
              <a:ea typeface="a파도소리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958" y="743766"/>
            <a:ext cx="2141612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defRPr lang="ko-KR" altLang="en-US"/>
            </a:pPr>
            <a:r>
              <a:rPr lang="ko-KR" altLang="en-US" sz="2800" kern="0" spc="5" dirty="0">
                <a:solidFill>
                  <a:srgbClr val="5C6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과정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30B5DA9E-66C2-CB1F-6CF4-C3FFED07B104}"/>
              </a:ext>
            </a:extLst>
          </p:cNvPr>
          <p:cNvSpPr/>
          <p:nvPr/>
        </p:nvSpPr>
        <p:spPr>
          <a:xfrm>
            <a:off x="787179" y="1783000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</a:t>
            </a: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BF2BF3F7-36DC-7964-6EF7-9180326050DF}"/>
              </a:ext>
            </a:extLst>
          </p:cNvPr>
          <p:cNvSpPr/>
          <p:nvPr/>
        </p:nvSpPr>
        <p:spPr>
          <a:xfrm>
            <a:off x="787179" y="4051966"/>
            <a:ext cx="2417576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eaLnBrk="1" latinLnBrk="1" hangingPunct="1">
              <a:defRPr lang="ko-KR" altLang="en-US"/>
            </a:pPr>
            <a:r>
              <a:rPr lang="ko-KR" altLang="en-US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시각화 </a:t>
            </a:r>
            <a:r>
              <a:rPr lang="en-US" altLang="ko-KR" sz="15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5A433F45-9634-03D0-63CD-353DC3DAD025}"/>
              </a:ext>
            </a:extLst>
          </p:cNvPr>
          <p:cNvSpPr/>
          <p:nvPr/>
        </p:nvSpPr>
        <p:spPr>
          <a:xfrm>
            <a:off x="801190" y="2453441"/>
            <a:ext cx="3363562" cy="580591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호선 별 승차 이용객 수를 막대그래프로 생성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30)</a:t>
            </a: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C434DEF3-FE67-4A4E-6E5A-BAAB0AE307E9}"/>
              </a:ext>
            </a:extLst>
          </p:cNvPr>
          <p:cNvSpPr/>
          <p:nvPr/>
        </p:nvSpPr>
        <p:spPr>
          <a:xfrm>
            <a:off x="801190" y="4980050"/>
            <a:ext cx="3248296" cy="665222"/>
          </a:xfrm>
          <a:prstGeom prst="roundRect">
            <a:avLst>
              <a:gd name="adj" fmla="val 16667"/>
            </a:avLst>
          </a:prstGeom>
          <a:solidFill>
            <a:srgbClr val="5C692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호선 별 승차 이용객 수를 막대그래프로 생성 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</a:t>
            </a:r>
            <a:r>
              <a:rPr lang="en-US" altLang="ko-KR" sz="1000" spc="5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E0D198-CC25-A3F3-8115-5F7D66C5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84" y="1439341"/>
            <a:ext cx="2932473" cy="20291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27F473-6CE3-BB51-ABB7-F5A2589F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457" y="1342462"/>
            <a:ext cx="4372584" cy="21259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924AD70-05D1-DCDE-CAA3-2EE21E13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752" y="3696009"/>
            <a:ext cx="3106905" cy="194926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F2FD86-3925-06D5-4B34-900EEBA8F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457" y="3696009"/>
            <a:ext cx="4372584" cy="19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3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489</Words>
  <Application>Microsoft Office PowerPoint</Application>
  <PresentationFormat>와이드스크린</PresentationFormat>
  <Paragraphs>91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나눔스퀘어_ac Light</vt:lpstr>
      <vt:lpstr>나눔스퀘어_ac ExtraBold</vt:lpstr>
      <vt:lpstr>나눔스퀘어라운드 Regular</vt:lpstr>
      <vt:lpstr>경기천년제목 Medium</vt:lpstr>
      <vt:lpstr>나눔고딕 ExtraBold</vt:lpstr>
      <vt:lpstr>Arial</vt:lpstr>
      <vt:lpstr>a파도소리</vt:lpstr>
      <vt:lpstr>a가시고기L</vt:lpstr>
      <vt:lpstr>맑은 고딕</vt:lpstr>
      <vt:lpstr>고도 M</vt:lpstr>
      <vt:lpstr>한컴 백제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경훈 정</cp:lastModifiedBy>
  <cp:revision>38</cp:revision>
  <dcterms:created xsi:type="dcterms:W3CDTF">2014-11-08T05:17:38Z</dcterms:created>
  <dcterms:modified xsi:type="dcterms:W3CDTF">2023-12-02T14:06:57Z</dcterms:modified>
</cp:coreProperties>
</file>